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145707464" r:id="rId2"/>
    <p:sldId id="2145707473" r:id="rId3"/>
    <p:sldId id="2145707480" r:id="rId4"/>
    <p:sldId id="2145707477" r:id="rId5"/>
    <p:sldId id="2145707474" r:id="rId6"/>
    <p:sldId id="2145707476" r:id="rId7"/>
    <p:sldId id="2145707472" r:id="rId8"/>
    <p:sldId id="2145707465" r:id="rId9"/>
    <p:sldId id="2145707478" r:id="rId10"/>
    <p:sldId id="2145707471" r:id="rId11"/>
    <p:sldId id="214570747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714"/>
  </p:normalViewPr>
  <p:slideViewPr>
    <p:cSldViewPr snapToGrid="0">
      <p:cViewPr>
        <p:scale>
          <a:sx n="121" d="100"/>
          <a:sy n="121" d="100"/>
        </p:scale>
        <p:origin x="7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A92186-3E4B-034A-97A5-000AC89D2B49}" type="doc">
      <dgm:prSet loTypeId="urn:microsoft.com/office/officeart/2008/layout/BubblePicture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B114AB-214C-7D4B-AD2A-89190E90F6AA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F04DB483-31D5-F849-BFE6-AD1F4458CB45}" type="parTrans" cxnId="{C61BCFB9-1C40-864E-B073-41BC2DDC94DD}">
      <dgm:prSet/>
      <dgm:spPr/>
      <dgm:t>
        <a:bodyPr/>
        <a:lstStyle/>
        <a:p>
          <a:endParaRPr lang="en-US"/>
        </a:p>
      </dgm:t>
    </dgm:pt>
    <dgm:pt modelId="{A1D64418-3F6E-4840-8CB6-AFF1F14539DF}" type="sibTrans" cxnId="{C61BCFB9-1C40-864E-B073-41BC2DDC94DD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en-US"/>
        </a:p>
      </dgm:t>
    </dgm:pt>
    <dgm:pt modelId="{854C731E-02F1-3A4A-81B5-DBB7CD31225C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09BDD19D-77B7-BB42-8FED-E87AD1F697DF}" type="parTrans" cxnId="{10D2D26F-9379-004A-8248-55277BBE3D76}">
      <dgm:prSet/>
      <dgm:spPr/>
      <dgm:t>
        <a:bodyPr/>
        <a:lstStyle/>
        <a:p>
          <a:endParaRPr lang="en-US"/>
        </a:p>
      </dgm:t>
    </dgm:pt>
    <dgm:pt modelId="{B24F2486-6951-5E4A-AE4A-F8B059947F98}" type="sibTrans" cxnId="{10D2D26F-9379-004A-8248-55277BBE3D76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t>
        <a:bodyPr/>
        <a:lstStyle/>
        <a:p>
          <a:endParaRPr lang="en-US"/>
        </a:p>
      </dgm:t>
    </dgm:pt>
    <dgm:pt modelId="{1164EA98-5EAA-A14A-8FA4-2C535C529F52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3C4F366C-C761-B343-8522-2E2D7BE2EA51}" type="sibTrans" cxnId="{77759FAE-857B-3041-B787-9EADC37FD2DB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t>
        <a:bodyPr/>
        <a:lstStyle/>
        <a:p>
          <a:endParaRPr lang="en-US"/>
        </a:p>
      </dgm:t>
    </dgm:pt>
    <dgm:pt modelId="{272AD252-D3F3-FB44-B7DD-AC54DA186F8A}" type="parTrans" cxnId="{77759FAE-857B-3041-B787-9EADC37FD2DB}">
      <dgm:prSet/>
      <dgm:spPr/>
      <dgm:t>
        <a:bodyPr/>
        <a:lstStyle/>
        <a:p>
          <a:endParaRPr lang="en-US"/>
        </a:p>
      </dgm:t>
    </dgm:pt>
    <dgm:pt modelId="{4785D08E-159B-6E4A-B6E0-29C131246697}" type="pres">
      <dgm:prSet presAssocID="{05A92186-3E4B-034A-97A5-000AC89D2B49}" presName="Name0" presStyleCnt="0">
        <dgm:presLayoutVars>
          <dgm:chMax val="8"/>
          <dgm:chPref val="8"/>
          <dgm:dir/>
        </dgm:presLayoutVars>
      </dgm:prSet>
      <dgm:spPr/>
    </dgm:pt>
    <dgm:pt modelId="{B15D7F2B-5FAB-2342-9847-5066D394D453}" type="pres">
      <dgm:prSet presAssocID="{99B114AB-214C-7D4B-AD2A-89190E90F6AA}" presName="parent_text_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3D34D87D-7CE6-7242-BF98-144D766D1DC5}" type="pres">
      <dgm:prSet presAssocID="{99B114AB-214C-7D4B-AD2A-89190E90F6AA}" presName="image_accent_1" presStyleCnt="0"/>
      <dgm:spPr/>
    </dgm:pt>
    <dgm:pt modelId="{44092566-44EF-6C48-A022-618FFC19BC56}" type="pres">
      <dgm:prSet presAssocID="{99B114AB-214C-7D4B-AD2A-89190E90F6AA}" presName="imageAccentRepeatNode" presStyleLbl="alignNode1" presStyleIdx="0" presStyleCnt="6" custScaleX="101260" custScaleY="98312" custLinFactNeighborX="-95659" custLinFactNeighborY="2899"/>
      <dgm:spPr/>
    </dgm:pt>
    <dgm:pt modelId="{BE8D9CCC-E9B9-EE40-BD68-EB5D87087CF1}" type="pres">
      <dgm:prSet presAssocID="{99B114AB-214C-7D4B-AD2A-89190E90F6AA}" presName="accent_1" presStyleLbl="alignNode1" presStyleIdx="1" presStyleCnt="6" custLinFactX="-100000" custLinFactY="211784" custLinFactNeighborX="-108358" custLinFactNeighborY="300000"/>
      <dgm:spPr/>
    </dgm:pt>
    <dgm:pt modelId="{6F32A48F-FD3F-C44A-9B96-02AC5C577E7E}" type="pres">
      <dgm:prSet presAssocID="{A1D64418-3F6E-4840-8CB6-AFF1F14539DF}" presName="image_1" presStyleCnt="0"/>
      <dgm:spPr/>
    </dgm:pt>
    <dgm:pt modelId="{403CBE8D-F5E9-B842-B6E1-706726B21745}" type="pres">
      <dgm:prSet presAssocID="{A1D64418-3F6E-4840-8CB6-AFF1F14539DF}" presName="imageRepeatNode" presStyleLbl="fgImgPlace1" presStyleIdx="0" presStyleCnt="3" custLinFactX="-3525" custLinFactNeighborX="-100000" custLinFactNeighborY="2795"/>
      <dgm:spPr/>
    </dgm:pt>
    <dgm:pt modelId="{046C2C44-DB02-8A40-AE60-7E8D8F56C8CB}" type="pres">
      <dgm:prSet presAssocID="{1164EA98-5EAA-A14A-8FA4-2C535C529F52}" presName="parent_text_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3442E91-656E-B049-A23B-80576FED531C}" type="pres">
      <dgm:prSet presAssocID="{1164EA98-5EAA-A14A-8FA4-2C535C529F52}" presName="image_accent_2" presStyleCnt="0"/>
      <dgm:spPr/>
    </dgm:pt>
    <dgm:pt modelId="{9AA3E7F9-F1B2-4C44-A72B-0EDB7518666E}" type="pres">
      <dgm:prSet presAssocID="{1164EA98-5EAA-A14A-8FA4-2C535C529F52}" presName="imageAccentRepeatNode" presStyleLbl="alignNode1" presStyleIdx="2" presStyleCnt="6" custScaleX="261172" custScaleY="245751" custLinFactX="100000" custLinFactNeighborX="100891" custLinFactNeighborY="71361"/>
      <dgm:spPr/>
    </dgm:pt>
    <dgm:pt modelId="{012FC7F6-1107-6C46-AB5C-A00546CD23CE}" type="pres">
      <dgm:prSet presAssocID="{3C4F366C-C761-B343-8522-2E2D7BE2EA51}" presName="image_2" presStyleCnt="0"/>
      <dgm:spPr/>
    </dgm:pt>
    <dgm:pt modelId="{153A0638-AFDE-E74B-9CC6-C43A4F71140B}" type="pres">
      <dgm:prSet presAssocID="{3C4F366C-C761-B343-8522-2E2D7BE2EA51}" presName="imageRepeatNode" presStyleLbl="fgImgPlace1" presStyleIdx="1" presStyleCnt="3" custScaleX="265449" custScaleY="239010" custLinFactX="100000" custLinFactNeighborX="128317" custLinFactNeighborY="48877"/>
      <dgm:spPr/>
    </dgm:pt>
    <dgm:pt modelId="{23B14A86-3415-054C-A5C7-38A03BB7AC18}" type="pres">
      <dgm:prSet presAssocID="{854C731E-02F1-3A4A-81B5-DBB7CD31225C}" presName="image_accent_3" presStyleCnt="0"/>
      <dgm:spPr/>
    </dgm:pt>
    <dgm:pt modelId="{980ECDA0-9762-E24E-A6CD-472153E4E1B7}" type="pres">
      <dgm:prSet presAssocID="{854C731E-02F1-3A4A-81B5-DBB7CD31225C}" presName="imageAccentRepeatNode" presStyleLbl="alignNode1" presStyleIdx="3" presStyleCnt="6" custScaleX="178281" custScaleY="170580" custLinFactX="100000" custLinFactNeighborX="102832" custLinFactNeighborY="-60426"/>
      <dgm:spPr/>
    </dgm:pt>
    <dgm:pt modelId="{36AFC79D-1DD1-2A45-A768-75047E468E05}" type="pres">
      <dgm:prSet presAssocID="{854C731E-02F1-3A4A-81B5-DBB7CD31225C}" presName="parent_text_3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0E001EAD-6F47-DA48-8BFA-731D28B297EF}" type="pres">
      <dgm:prSet presAssocID="{854C731E-02F1-3A4A-81B5-DBB7CD31225C}" presName="accent_2" presStyleLbl="alignNode1" presStyleIdx="4" presStyleCnt="6" custScaleX="49351" custScaleY="53093" custLinFactX="100000" custLinFactY="-40849" custLinFactNeighborX="156523" custLinFactNeighborY="-100000"/>
      <dgm:spPr/>
    </dgm:pt>
    <dgm:pt modelId="{29A6B6F9-E5AA-B743-A810-BB5BF6333119}" type="pres">
      <dgm:prSet presAssocID="{854C731E-02F1-3A4A-81B5-DBB7CD31225C}" presName="accent_3" presStyleLbl="alignNode1" presStyleIdx="5" presStyleCnt="6" custLinFactY="100000" custLinFactNeighborX="-65917" custLinFactNeighborY="105967"/>
      <dgm:spPr/>
    </dgm:pt>
    <dgm:pt modelId="{222A619B-9628-DD40-9C42-DBD1C161502A}" type="pres">
      <dgm:prSet presAssocID="{B24F2486-6951-5E4A-AE4A-F8B059947F98}" presName="image_3" presStyleCnt="0"/>
      <dgm:spPr/>
    </dgm:pt>
    <dgm:pt modelId="{C2F7B9F4-BF42-9C41-877F-2FDC4023D455}" type="pres">
      <dgm:prSet presAssocID="{B24F2486-6951-5E4A-AE4A-F8B059947F98}" presName="imageRepeatNode" presStyleLbl="fgImgPlace1" presStyleIdx="2" presStyleCnt="3" custScaleX="178313" custScaleY="170227" custLinFactX="100000" custLinFactNeighborX="127368" custLinFactNeighborY="-38486"/>
      <dgm:spPr/>
    </dgm:pt>
  </dgm:ptLst>
  <dgm:cxnLst>
    <dgm:cxn modelId="{288CAB38-1C5D-ED4E-B146-E9BB022BA108}" type="presOf" srcId="{99B114AB-214C-7D4B-AD2A-89190E90F6AA}" destId="{B15D7F2B-5FAB-2342-9847-5066D394D453}" srcOrd="0" destOrd="0" presId="urn:microsoft.com/office/officeart/2008/layout/BubblePictureList"/>
    <dgm:cxn modelId="{10D2D26F-9379-004A-8248-55277BBE3D76}" srcId="{05A92186-3E4B-034A-97A5-000AC89D2B49}" destId="{854C731E-02F1-3A4A-81B5-DBB7CD31225C}" srcOrd="2" destOrd="0" parTransId="{09BDD19D-77B7-BB42-8FED-E87AD1F697DF}" sibTransId="{B24F2486-6951-5E4A-AE4A-F8B059947F98}"/>
    <dgm:cxn modelId="{77759FAE-857B-3041-B787-9EADC37FD2DB}" srcId="{05A92186-3E4B-034A-97A5-000AC89D2B49}" destId="{1164EA98-5EAA-A14A-8FA4-2C535C529F52}" srcOrd="1" destOrd="0" parTransId="{272AD252-D3F3-FB44-B7DD-AC54DA186F8A}" sibTransId="{3C4F366C-C761-B343-8522-2E2D7BE2EA51}"/>
    <dgm:cxn modelId="{A9CEF3B4-D0E7-7B41-BF2D-93A1943402F2}" type="presOf" srcId="{1164EA98-5EAA-A14A-8FA4-2C535C529F52}" destId="{046C2C44-DB02-8A40-AE60-7E8D8F56C8CB}" srcOrd="0" destOrd="0" presId="urn:microsoft.com/office/officeart/2008/layout/BubblePictureList"/>
    <dgm:cxn modelId="{C61BCFB9-1C40-864E-B073-41BC2DDC94DD}" srcId="{05A92186-3E4B-034A-97A5-000AC89D2B49}" destId="{99B114AB-214C-7D4B-AD2A-89190E90F6AA}" srcOrd="0" destOrd="0" parTransId="{F04DB483-31D5-F849-BFE6-AD1F4458CB45}" sibTransId="{A1D64418-3F6E-4840-8CB6-AFF1F14539DF}"/>
    <dgm:cxn modelId="{2FEAB3C8-BA5E-B141-803C-F1B2A61E6949}" type="presOf" srcId="{3C4F366C-C761-B343-8522-2E2D7BE2EA51}" destId="{153A0638-AFDE-E74B-9CC6-C43A4F71140B}" srcOrd="0" destOrd="0" presId="urn:microsoft.com/office/officeart/2008/layout/BubblePictureList"/>
    <dgm:cxn modelId="{138DDEC9-7046-F546-B386-90BD7F2A7E07}" type="presOf" srcId="{B24F2486-6951-5E4A-AE4A-F8B059947F98}" destId="{C2F7B9F4-BF42-9C41-877F-2FDC4023D455}" srcOrd="0" destOrd="0" presId="urn:microsoft.com/office/officeart/2008/layout/BubblePictureList"/>
    <dgm:cxn modelId="{667B2ACB-3B4C-8C4B-8DE3-4AA32CE8EB09}" type="presOf" srcId="{854C731E-02F1-3A4A-81B5-DBB7CD31225C}" destId="{36AFC79D-1DD1-2A45-A768-75047E468E05}" srcOrd="0" destOrd="0" presId="urn:microsoft.com/office/officeart/2008/layout/BubblePictureList"/>
    <dgm:cxn modelId="{77F0E7E1-C584-9A49-8E31-C382F678C4F1}" type="presOf" srcId="{05A92186-3E4B-034A-97A5-000AC89D2B49}" destId="{4785D08E-159B-6E4A-B6E0-29C131246697}" srcOrd="0" destOrd="0" presId="urn:microsoft.com/office/officeart/2008/layout/BubblePictureList"/>
    <dgm:cxn modelId="{6785CEF5-53AE-2E44-B6F4-A07BBA904C07}" type="presOf" srcId="{A1D64418-3F6E-4840-8CB6-AFF1F14539DF}" destId="{403CBE8D-F5E9-B842-B6E1-706726B21745}" srcOrd="0" destOrd="0" presId="urn:microsoft.com/office/officeart/2008/layout/BubblePictureList"/>
    <dgm:cxn modelId="{01F7AC87-C211-7046-8564-5A66F3DFF6C6}" type="presParOf" srcId="{4785D08E-159B-6E4A-B6E0-29C131246697}" destId="{B15D7F2B-5FAB-2342-9847-5066D394D453}" srcOrd="0" destOrd="0" presId="urn:microsoft.com/office/officeart/2008/layout/BubblePictureList"/>
    <dgm:cxn modelId="{B9877E93-B9FC-654F-B519-B261BA420851}" type="presParOf" srcId="{4785D08E-159B-6E4A-B6E0-29C131246697}" destId="{3D34D87D-7CE6-7242-BF98-144D766D1DC5}" srcOrd="1" destOrd="0" presId="urn:microsoft.com/office/officeart/2008/layout/BubblePictureList"/>
    <dgm:cxn modelId="{E330C693-DCD4-8C4B-B71B-509F2BD15378}" type="presParOf" srcId="{3D34D87D-7CE6-7242-BF98-144D766D1DC5}" destId="{44092566-44EF-6C48-A022-618FFC19BC56}" srcOrd="0" destOrd="0" presId="urn:microsoft.com/office/officeart/2008/layout/BubblePictureList"/>
    <dgm:cxn modelId="{D3728EB5-DD64-7544-BE6F-097A29EB43E6}" type="presParOf" srcId="{4785D08E-159B-6E4A-B6E0-29C131246697}" destId="{BE8D9CCC-E9B9-EE40-BD68-EB5D87087CF1}" srcOrd="2" destOrd="0" presId="urn:microsoft.com/office/officeart/2008/layout/BubblePictureList"/>
    <dgm:cxn modelId="{A517509F-3A8C-144F-B3CD-AE05F15B36F5}" type="presParOf" srcId="{4785D08E-159B-6E4A-B6E0-29C131246697}" destId="{6F32A48F-FD3F-C44A-9B96-02AC5C577E7E}" srcOrd="3" destOrd="0" presId="urn:microsoft.com/office/officeart/2008/layout/BubblePictureList"/>
    <dgm:cxn modelId="{EA4C6D98-3857-AF4E-AF12-EC26D87ABC34}" type="presParOf" srcId="{6F32A48F-FD3F-C44A-9B96-02AC5C577E7E}" destId="{403CBE8D-F5E9-B842-B6E1-706726B21745}" srcOrd="0" destOrd="0" presId="urn:microsoft.com/office/officeart/2008/layout/BubblePictureList"/>
    <dgm:cxn modelId="{052DC98D-CF92-4541-A8F1-963CC068E634}" type="presParOf" srcId="{4785D08E-159B-6E4A-B6E0-29C131246697}" destId="{046C2C44-DB02-8A40-AE60-7E8D8F56C8CB}" srcOrd="4" destOrd="0" presId="urn:microsoft.com/office/officeart/2008/layout/BubblePictureList"/>
    <dgm:cxn modelId="{26384DFC-BE57-B743-8ACE-EF780E36FC3D}" type="presParOf" srcId="{4785D08E-159B-6E4A-B6E0-29C131246697}" destId="{43442E91-656E-B049-A23B-80576FED531C}" srcOrd="5" destOrd="0" presId="urn:microsoft.com/office/officeart/2008/layout/BubblePictureList"/>
    <dgm:cxn modelId="{9EDC18F8-59BA-904F-87C2-E6CCBFA2B6D6}" type="presParOf" srcId="{43442E91-656E-B049-A23B-80576FED531C}" destId="{9AA3E7F9-F1B2-4C44-A72B-0EDB7518666E}" srcOrd="0" destOrd="0" presId="urn:microsoft.com/office/officeart/2008/layout/BubblePictureList"/>
    <dgm:cxn modelId="{FFC1B179-E293-DA4B-B48C-8EDE52FBF09B}" type="presParOf" srcId="{4785D08E-159B-6E4A-B6E0-29C131246697}" destId="{012FC7F6-1107-6C46-AB5C-A00546CD23CE}" srcOrd="6" destOrd="0" presId="urn:microsoft.com/office/officeart/2008/layout/BubblePictureList"/>
    <dgm:cxn modelId="{AE711274-15D8-8440-A400-0CE981BA13CD}" type="presParOf" srcId="{012FC7F6-1107-6C46-AB5C-A00546CD23CE}" destId="{153A0638-AFDE-E74B-9CC6-C43A4F71140B}" srcOrd="0" destOrd="0" presId="urn:microsoft.com/office/officeart/2008/layout/BubblePictureList"/>
    <dgm:cxn modelId="{3C706767-B131-D947-A076-F6EA76EC533F}" type="presParOf" srcId="{4785D08E-159B-6E4A-B6E0-29C131246697}" destId="{23B14A86-3415-054C-A5C7-38A03BB7AC18}" srcOrd="7" destOrd="0" presId="urn:microsoft.com/office/officeart/2008/layout/BubblePictureList"/>
    <dgm:cxn modelId="{2AF66CF8-9B11-4C4A-9B51-5A46CC81FC9D}" type="presParOf" srcId="{23B14A86-3415-054C-A5C7-38A03BB7AC18}" destId="{980ECDA0-9762-E24E-A6CD-472153E4E1B7}" srcOrd="0" destOrd="0" presId="urn:microsoft.com/office/officeart/2008/layout/BubblePictureList"/>
    <dgm:cxn modelId="{FF7DCC4F-81FF-5D45-808C-28B701D0858D}" type="presParOf" srcId="{4785D08E-159B-6E4A-B6E0-29C131246697}" destId="{36AFC79D-1DD1-2A45-A768-75047E468E05}" srcOrd="8" destOrd="0" presId="urn:microsoft.com/office/officeart/2008/layout/BubblePictureList"/>
    <dgm:cxn modelId="{76CF39CC-966B-7341-A845-5628159C0213}" type="presParOf" srcId="{4785D08E-159B-6E4A-B6E0-29C131246697}" destId="{0E001EAD-6F47-DA48-8BFA-731D28B297EF}" srcOrd="9" destOrd="0" presId="urn:microsoft.com/office/officeart/2008/layout/BubblePictureList"/>
    <dgm:cxn modelId="{2512EB4C-9E52-944B-9947-A20287884BB7}" type="presParOf" srcId="{4785D08E-159B-6E4A-B6E0-29C131246697}" destId="{29A6B6F9-E5AA-B743-A810-BB5BF6333119}" srcOrd="10" destOrd="0" presId="urn:microsoft.com/office/officeart/2008/layout/BubblePictureList"/>
    <dgm:cxn modelId="{F2B53507-A787-6742-A8F1-A8A3757A97E0}" type="presParOf" srcId="{4785D08E-159B-6E4A-B6E0-29C131246697}" destId="{222A619B-9628-DD40-9C42-DBD1C161502A}" srcOrd="11" destOrd="0" presId="urn:microsoft.com/office/officeart/2008/layout/BubblePictureList"/>
    <dgm:cxn modelId="{9B890C83-F490-324B-91C2-99DB32CC2C27}" type="presParOf" srcId="{222A619B-9628-DD40-9C42-DBD1C161502A}" destId="{C2F7B9F4-BF42-9C41-877F-2FDC4023D455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092566-44EF-6C48-A022-618FFC19BC56}">
      <dsp:nvSpPr>
        <dsp:cNvPr id="0" name=""/>
        <dsp:cNvSpPr/>
      </dsp:nvSpPr>
      <dsp:spPr>
        <a:xfrm>
          <a:off x="73564" y="2932981"/>
          <a:ext cx="2837814" cy="27556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8D9CCC-E9B9-EE40-BD68-EB5D87087CF1}">
      <dsp:nvSpPr>
        <dsp:cNvPr id="0" name=""/>
        <dsp:cNvSpPr/>
      </dsp:nvSpPr>
      <dsp:spPr>
        <a:xfrm>
          <a:off x="2825418" y="5020886"/>
          <a:ext cx="832322" cy="831788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3CBE8D-F5E9-B842-B6E1-706726B21745}">
      <dsp:nvSpPr>
        <dsp:cNvPr id="0" name=""/>
        <dsp:cNvSpPr/>
      </dsp:nvSpPr>
      <dsp:spPr>
        <a:xfrm>
          <a:off x="200251" y="3007959"/>
          <a:ext cx="2588276" cy="258784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A3E7F9-F1B2-4C44-A72B-0EDB7518666E}">
      <dsp:nvSpPr>
        <dsp:cNvPr id="0" name=""/>
        <dsp:cNvSpPr/>
      </dsp:nvSpPr>
      <dsp:spPr>
        <a:xfrm>
          <a:off x="7542903" y="2912864"/>
          <a:ext cx="3830889" cy="36038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3A0638-AFDE-E74B-9CC6-C43A4F71140B}">
      <dsp:nvSpPr>
        <dsp:cNvPr id="0" name=""/>
        <dsp:cNvSpPr/>
      </dsp:nvSpPr>
      <dsp:spPr>
        <a:xfrm>
          <a:off x="7748204" y="3177382"/>
          <a:ext cx="3433723" cy="309201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0ECDA0-9762-E24E-A6CD-472153E4E1B7}">
      <dsp:nvSpPr>
        <dsp:cNvPr id="0" name=""/>
        <dsp:cNvSpPr/>
      </dsp:nvSpPr>
      <dsp:spPr>
        <a:xfrm>
          <a:off x="8282117" y="0"/>
          <a:ext cx="3351757" cy="32080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001EAD-6F47-DA48-8BFA-731D28B297EF}">
      <dsp:nvSpPr>
        <dsp:cNvPr id="0" name=""/>
        <dsp:cNvSpPr/>
      </dsp:nvSpPr>
      <dsp:spPr>
        <a:xfrm>
          <a:off x="8512302" y="102376"/>
          <a:ext cx="303881" cy="327146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6B6F9-E5AA-B743-A810-BB5BF6333119}">
      <dsp:nvSpPr>
        <dsp:cNvPr id="0" name=""/>
        <dsp:cNvSpPr/>
      </dsp:nvSpPr>
      <dsp:spPr>
        <a:xfrm>
          <a:off x="7088937" y="5781731"/>
          <a:ext cx="462401" cy="461888"/>
        </a:xfrm>
        <a:prstGeom prst="donut">
          <a:avLst>
            <a:gd name="adj" fmla="val 74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F7B9F4-BF42-9C41-877F-2FDC4023D455}">
      <dsp:nvSpPr>
        <dsp:cNvPr id="0" name=""/>
        <dsp:cNvSpPr/>
      </dsp:nvSpPr>
      <dsp:spPr>
        <a:xfrm>
          <a:off x="8470255" y="148919"/>
          <a:ext cx="2999589" cy="286334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D7F2B-5FAB-2342-9847-5066D394D453}">
      <dsp:nvSpPr>
        <dsp:cNvPr id="0" name=""/>
        <dsp:cNvSpPr/>
      </dsp:nvSpPr>
      <dsp:spPr>
        <a:xfrm>
          <a:off x="0" y="1386916"/>
          <a:ext cx="4159270" cy="13506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" numCol="1" spcCol="1270" anchor="b" anchorCtr="0">
          <a:noAutofit/>
        </a:bodyPr>
        <a:lstStyle/>
        <a:p>
          <a:pPr marL="0" lvl="0" indent="0" algn="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0" y="1386916"/>
        <a:ext cx="4159270" cy="1350621"/>
      </dsp:txXfrm>
    </dsp:sp>
    <dsp:sp modelId="{046C2C44-DB02-8A40-AE60-7E8D8F56C8CB}">
      <dsp:nvSpPr>
        <dsp:cNvPr id="0" name=""/>
        <dsp:cNvSpPr/>
      </dsp:nvSpPr>
      <dsp:spPr>
        <a:xfrm>
          <a:off x="7547092" y="3444242"/>
          <a:ext cx="4159270" cy="1293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7547092" y="3444242"/>
        <a:ext cx="4159270" cy="1293676"/>
      </dsp:txXfrm>
    </dsp:sp>
    <dsp:sp modelId="{36AFC79D-1DD1-2A45-A768-75047E468E05}">
      <dsp:nvSpPr>
        <dsp:cNvPr id="0" name=""/>
        <dsp:cNvSpPr/>
      </dsp:nvSpPr>
      <dsp:spPr>
        <a:xfrm>
          <a:off x="7393738" y="1386916"/>
          <a:ext cx="4159270" cy="1682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7393738" y="1386916"/>
        <a:ext cx="4159270" cy="1682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88828-4A00-41A2-B2B4-0A5CA11D4522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BC846-48CE-4301-85D3-B17EC1595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53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3308D-77AA-8565-1A16-5E1423E28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154979-57AF-D910-FE95-1C0C292BC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1A2CED-9E52-FC07-11D6-22E9E3EF4F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7C230-29CC-C97C-9D26-C7B61B4B83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334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758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8DDB2-3FCD-296C-B1B4-522FD434D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B666C2-9835-B9A0-C431-D26209E819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A18357-44DC-931D-9EF2-8DA59493E0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 Diseases under NAHLN scope that are high-consequence endemic diseases or considered Foreign Animal Diseases. Additionally we have a newly added permanent program for AMR surveillance. Very few commercially available kits that have met the requirements for use in NAHLN testing.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78E184-43B9-F219-7ED8-A7CF87D3B7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24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 Diseases under NAHLN scope that are high-consequence endemic diseases or considered Foreign Animal Diseases. Additionally we have a newly added permanent program for AMR surveillance. Very few commercially available kits that have met the requirements for use in NAHLN testing.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484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C79C0-F902-EC6A-991A-7A48DAA5D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E5CDEB-8255-B80B-D612-BF3269865F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33966-F8BE-E8B4-451C-7CD12EA850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 Diseases under NAHLN scope that are high-consequence endemic diseases or considered Foreign Animal Diseases. Additionally we have a newly added permanent program for AMR surveillance. Very few commercially available kits that have met the requirements for use in NAHLN testing.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5C65C-24A6-369E-808D-4B3EA33049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FD7AB-D710-40F8-B0B1-0CF0252F746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96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5C08B-6958-D3F0-7EF2-42DE0DC80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973712-C25F-DCBC-AE8B-96B0A55ED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44F97-1F69-44DE-E004-9D869255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FEB80-6238-5D89-BC0C-176B973AD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2B654-31D6-3613-6902-680BF0B7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2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68E3D-D6F1-914E-0D6A-D7359A72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8954E-2195-8336-DE79-542CDFFDD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5AA71-1376-1BF9-445B-062F0B7D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5B4FA-0EC5-37F8-9CEC-140635967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B16C0-0ECC-5573-EBB7-7EC7CAC2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16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F7E29-6F02-C82D-3074-2133B103A5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6A2CF-830C-2893-2B87-B9B1F851C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BF0DF-20C7-B865-C375-570A40B72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666FD-D505-D8B2-AE8D-84339E0FB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237E6-7E79-C264-BC2A-8B965F8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13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4968-15C3-0AAA-8F73-A0E61E20B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8CA66-6CFA-8FB6-694A-0960BF4DD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9FCD3-FF2B-FA5F-96B0-8A399C05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F6614-404F-3481-18C7-E93580F81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8AB05-5470-1E9E-4762-F5D36CC4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31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978FC-E4E7-5193-944C-25EEF2B8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EA744-648B-479F-2C9C-48B779ECF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99288-6F17-5E85-65A0-06CAEF97D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AAFAD-83AF-9D41-E414-F98C70F2C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6DF89-2094-8AEE-6197-F1798D341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5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2388-C6B1-7BBF-6252-F95EDB69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63FA5-AE39-9BEB-FFD3-F4B415227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36120-8F2B-42E2-F32F-0CF0D55B1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2DF90-6C34-265E-89B5-42576EDA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20DF7-266C-8EF3-09F3-2078FBBC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DAD84-B30A-EC11-C168-974D6358A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77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77CF7-A6CA-C502-BB70-910AF7375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FA46B-30E9-54F0-1445-2C7F6AA79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068C9D-D0C1-A543-4CB4-1AB2FE872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BEEE2-A244-9F26-DC14-41076AF12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D4CE27-2C49-D8D8-6953-22921BA47B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8B2B39-25CA-274A-A677-59CB422E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CDD627-5F99-F094-0407-C35E1814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2FCBB-A327-9972-DF91-07236B37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1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53A5-E7D9-C305-08A3-E5777A8A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4050D7-140B-4FA5-C527-BF109D5B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1E72ED-23CD-3359-286D-DC23FF331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75463-5A0A-A03E-ABCD-36362EDA6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725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2999BE-3A49-B400-E56E-3D667813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D6768-58A7-8131-E258-75E55879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D6362-10A6-1C87-7A8E-22ED5509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3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90C8-3062-1F3D-194C-F4647F24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DA98-7D82-72EF-535D-DFEE681A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463FE-CF8C-4B7B-F04E-7BA51BED5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9BB09-6F01-C884-DBA0-12B3601F9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DCBA9-2034-6753-811B-CE2DC2887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568E24-F174-4221-6BF7-168194B81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1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09CE-59DF-2835-1F0F-0EC7E0BDF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A96C9-E9B3-97C1-2AB8-23F2952BD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04E499-FC88-A767-8115-A28D86403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75A23-8DFA-A746-0C6F-334C1FDBE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DB86E-DF44-6F5A-B92F-DBF42575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E94E6-112A-579A-584B-E9A91CB7E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0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D55770-31A0-9A45-F1C6-17027BF53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E0D20-5401-F222-2200-84A5DCA44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B990E-F193-6823-3A8C-1CEC0F9A9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63B5E-0C8E-44D5-AB86-98B6401D5D4C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E797A-8931-509E-B723-9E85D0CC6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CAEE8-DD92-01BC-E22D-B7DEF124B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B1A1A-E912-43F3-AE44-2321D9687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9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3A81CC-EA1C-CD50-159B-D2DB4570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A0FEAC7-BC13-553A-0B6A-6A98DB180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E107620-ADA9-73A2-B298-E80766ABA090}"/>
              </a:ext>
            </a:extLst>
          </p:cNvPr>
          <p:cNvSpPr txBox="1"/>
          <p:nvPr/>
        </p:nvSpPr>
        <p:spPr>
          <a:xfrm>
            <a:off x="443060" y="1434547"/>
            <a:ext cx="113112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400" b="1" dirty="0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C60CEA28-2D55-1A24-231B-3DCB6B0CCD62}"/>
              </a:ext>
            </a:extLst>
          </p:cNvPr>
          <p:cNvSpPr/>
          <p:nvPr/>
        </p:nvSpPr>
        <p:spPr>
          <a:xfrm>
            <a:off x="6400800" y="2281035"/>
            <a:ext cx="3856383" cy="2103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EAF77F37-6974-2786-52BF-222CF726C07E}"/>
              </a:ext>
            </a:extLst>
          </p:cNvPr>
          <p:cNvSpPr/>
          <p:nvPr/>
        </p:nvSpPr>
        <p:spPr>
          <a:xfrm>
            <a:off x="4081670" y="6104288"/>
            <a:ext cx="1656521" cy="5060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DB88336-FA73-85AE-8CE3-F6D231D1AB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1214119"/>
              </p:ext>
            </p:extLst>
          </p:nvPr>
        </p:nvGraphicFramePr>
        <p:xfrm>
          <a:off x="684252" y="247698"/>
          <a:ext cx="11706363" cy="6516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C6A8E622-C3FB-E6C2-F6C6-2D84B4059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2741" y="1026075"/>
            <a:ext cx="9144000" cy="1601021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+mn-lt"/>
              </a:rPr>
              <a:t>Overview of the NVSL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EB93B40-F790-F574-F590-ED6DEE947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sz="4400" dirty="0"/>
              <a:t>Jessica Hicks</a:t>
            </a:r>
          </a:p>
          <a:p>
            <a:r>
              <a:rPr lang="en-US" dirty="0"/>
              <a:t>May 21, 2024</a:t>
            </a:r>
          </a:p>
        </p:txBody>
      </p:sp>
    </p:spTree>
    <p:extLst>
      <p:ext uri="{BB962C8B-B14F-4D97-AF65-F5344CB8AC3E}">
        <p14:creationId xmlns:p14="http://schemas.microsoft.com/office/powerpoint/2010/main" val="1070695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3A81CC-EA1C-CD50-159B-D2DB4570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A0FEAC7-BC13-553A-0B6A-6A98DB180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D840DB8-12FC-23CA-4B92-9073309CD6EF}"/>
              </a:ext>
            </a:extLst>
          </p:cNvPr>
          <p:cNvSpPr txBox="1"/>
          <p:nvPr/>
        </p:nvSpPr>
        <p:spPr>
          <a:xfrm>
            <a:off x="1950711" y="2044872"/>
            <a:ext cx="8885454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NVSL</a:t>
            </a:r>
          </a:p>
          <a:p>
            <a:pPr marL="1257300" lvl="2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SNP based phylogeny with </a:t>
            </a:r>
            <a:r>
              <a:rPr lang="en-US" sz="2400" dirty="0" err="1">
                <a:cs typeface="Arial" panose="020B0604020202020204" pitchFamily="34" charset="0"/>
              </a:rPr>
              <a:t>vSNP</a:t>
            </a:r>
            <a:endParaRPr lang="en-US" sz="2400" dirty="0">
              <a:cs typeface="Arial" panose="020B0604020202020204" pitchFamily="34" charset="0"/>
            </a:endParaRPr>
          </a:p>
          <a:p>
            <a:pPr marL="1257300" lvl="2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 err="1">
                <a:cs typeface="Arial" panose="020B0604020202020204" pitchFamily="34" charset="0"/>
              </a:rPr>
              <a:t>kSNP</a:t>
            </a:r>
            <a:r>
              <a:rPr lang="en-US" sz="2400" dirty="0">
                <a:cs typeface="Arial" panose="020B0604020202020204" pitchFamily="34" charset="0"/>
              </a:rPr>
              <a:t> for more distant phylogeny</a:t>
            </a:r>
          </a:p>
          <a:p>
            <a:pPr marL="1257300" lvl="2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b="0" i="0" dirty="0">
                <a:solidFill>
                  <a:srgbClr val="404040"/>
                </a:solidFill>
                <a:effectLst/>
              </a:rPr>
              <a:t>Identification of specific traits</a:t>
            </a:r>
          </a:p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404040"/>
                </a:solidFill>
              </a:rPr>
              <a:t>CEAH</a:t>
            </a:r>
          </a:p>
          <a:p>
            <a:pPr marL="1257300" lvl="2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b="0" i="0" dirty="0">
                <a:solidFill>
                  <a:srgbClr val="404040"/>
                </a:solidFill>
                <a:effectLst/>
              </a:rPr>
              <a:t>Large scale modeling</a:t>
            </a:r>
          </a:p>
          <a:p>
            <a:pPr marL="1714500" lvl="3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404040"/>
                </a:solidFill>
              </a:rPr>
              <a:t>HPAI</a:t>
            </a:r>
          </a:p>
          <a:p>
            <a:pPr marL="1714500" lvl="3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2400" b="0" i="0" dirty="0">
                <a:solidFill>
                  <a:srgbClr val="404040"/>
                </a:solidFill>
                <a:effectLst/>
              </a:rPr>
              <a:t>NAHLN AMR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2F6BF78-759D-DAA4-BC67-593B565A81F8}"/>
              </a:ext>
            </a:extLst>
          </p:cNvPr>
          <p:cNvSpPr txBox="1">
            <a:spLocks/>
          </p:cNvSpPr>
          <p:nvPr/>
        </p:nvSpPr>
        <p:spPr>
          <a:xfrm>
            <a:off x="680605" y="867266"/>
            <a:ext cx="10612073" cy="11776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2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Computational Work in Genomic Epidemiology</a:t>
            </a:r>
          </a:p>
        </p:txBody>
      </p:sp>
    </p:spTree>
    <p:extLst>
      <p:ext uri="{BB962C8B-B14F-4D97-AF65-F5344CB8AC3E}">
        <p14:creationId xmlns:p14="http://schemas.microsoft.com/office/powerpoint/2010/main" val="4077313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92AE3-E19C-0B17-9B73-2C1E43633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6DD4E2-7CFB-F4BB-E87E-AAAEE8C0E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5EC2CA-69B4-B948-F7A3-94C5D0317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D8784A9-4C84-02A9-B10B-B86589186A38}"/>
              </a:ext>
            </a:extLst>
          </p:cNvPr>
          <p:cNvSpPr txBox="1"/>
          <p:nvPr/>
        </p:nvSpPr>
        <p:spPr>
          <a:xfrm>
            <a:off x="1555531" y="2507327"/>
            <a:ext cx="9385737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3200" dirty="0">
                <a:cs typeface="Arial" panose="020B0604020202020204" pitchFamily="34" charset="0"/>
              </a:rPr>
              <a:t>Improving accuracy of the models</a:t>
            </a:r>
          </a:p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3200" dirty="0">
                <a:cs typeface="Arial" panose="020B0604020202020204" pitchFamily="34" charset="0"/>
              </a:rPr>
              <a:t>Incorporation of </a:t>
            </a:r>
            <a:r>
              <a:rPr lang="en-US" sz="3200" dirty="0" err="1">
                <a:cs typeface="Arial" panose="020B0604020202020204" pitchFamily="34" charset="0"/>
              </a:rPr>
              <a:t>phylogeography</a:t>
            </a:r>
            <a:endParaRPr lang="en-US" sz="3200" dirty="0">
              <a:cs typeface="Arial" panose="020B0604020202020204" pitchFamily="34" charset="0"/>
            </a:endParaRPr>
          </a:p>
          <a:p>
            <a:pPr lvl="2">
              <a:buClr>
                <a:schemeClr val="tx2">
                  <a:lumMod val="50000"/>
                </a:schemeClr>
              </a:buClr>
              <a:defRPr/>
            </a:pPr>
            <a:r>
              <a:rPr lang="en-US" sz="3200" dirty="0">
                <a:cs typeface="Arial" panose="020B0604020202020204" pitchFamily="34" charset="0"/>
              </a:rPr>
              <a:t>AND/OR</a:t>
            </a:r>
          </a:p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r>
              <a:rPr lang="en-US" sz="3200" dirty="0">
                <a:cs typeface="Arial" panose="020B0604020202020204" pitchFamily="34" charset="0"/>
              </a:rPr>
              <a:t>Incorporation of phylodynamic diffusion models</a:t>
            </a:r>
          </a:p>
          <a:p>
            <a:pPr marL="1257300" lvl="2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endParaRPr lang="en-US" sz="3200" b="0" i="0" dirty="0">
              <a:solidFill>
                <a:srgbClr val="404040"/>
              </a:solidFill>
              <a:effectLst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74A1EF8-E9BC-5AD8-7A6D-9496B243BB74}"/>
              </a:ext>
            </a:extLst>
          </p:cNvPr>
          <p:cNvSpPr txBox="1">
            <a:spLocks/>
          </p:cNvSpPr>
          <p:nvPr/>
        </p:nvSpPr>
        <p:spPr>
          <a:xfrm>
            <a:off x="736544" y="1178409"/>
            <a:ext cx="10612073" cy="11776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2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Future Wish List</a:t>
            </a:r>
          </a:p>
        </p:txBody>
      </p:sp>
    </p:spTree>
    <p:extLst>
      <p:ext uri="{BB962C8B-B14F-4D97-AF65-F5344CB8AC3E}">
        <p14:creationId xmlns:p14="http://schemas.microsoft.com/office/powerpoint/2010/main" val="1474666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593DD9-8430-A793-1385-66C9015E9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DC8DB13-9548-8D90-8D39-847E50B83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04E3EBC-57B1-C495-B3F6-DEC5D4783CD2}"/>
              </a:ext>
            </a:extLst>
          </p:cNvPr>
          <p:cNvSpPr/>
          <p:nvPr/>
        </p:nvSpPr>
        <p:spPr>
          <a:xfrm>
            <a:off x="4078013" y="1161392"/>
            <a:ext cx="3615559" cy="1166649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Director’s Office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1DF1D57-8E11-4FC3-96A7-50520DA78AC9}"/>
              </a:ext>
            </a:extLst>
          </p:cNvPr>
          <p:cNvSpPr/>
          <p:nvPr/>
        </p:nvSpPr>
        <p:spPr>
          <a:xfrm>
            <a:off x="443061" y="3358055"/>
            <a:ext cx="2773106" cy="940676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Diagnostic Bacteriology &amp; Pathology Laboratory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2A52DDE-F558-E8C9-395B-AB5B376A50D5}"/>
              </a:ext>
            </a:extLst>
          </p:cNvPr>
          <p:cNvSpPr/>
          <p:nvPr/>
        </p:nvSpPr>
        <p:spPr>
          <a:xfrm>
            <a:off x="2128344" y="4682358"/>
            <a:ext cx="2869325" cy="861843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Diagnostic Bioanalytical &amp; Reagent Laboratory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FCC3D4E-A54E-F5D1-8F8A-42A127376738}"/>
              </a:ext>
            </a:extLst>
          </p:cNvPr>
          <p:cNvSpPr/>
          <p:nvPr/>
        </p:nvSpPr>
        <p:spPr>
          <a:xfrm>
            <a:off x="4910962" y="3573517"/>
            <a:ext cx="2643351" cy="940676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Diagnostic Virology Laboratory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74B7639-8764-CEDD-7FB2-478420D41C2F}"/>
              </a:ext>
            </a:extLst>
          </p:cNvPr>
          <p:cNvSpPr/>
          <p:nvPr/>
        </p:nvSpPr>
        <p:spPr>
          <a:xfrm>
            <a:off x="7194333" y="4682358"/>
            <a:ext cx="2643351" cy="940676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Foreign Animal Disease Diagnostic Laboratory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11BBC4C-F6F6-BD3A-30BF-BEE4B8FF14EB}"/>
              </a:ext>
            </a:extLst>
          </p:cNvPr>
          <p:cNvSpPr/>
          <p:nvPr/>
        </p:nvSpPr>
        <p:spPr>
          <a:xfrm>
            <a:off x="9333189" y="3358055"/>
            <a:ext cx="2643351" cy="940676"/>
          </a:xfrm>
          <a:prstGeom prst="round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National Animal Health Laboratory Network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528739B2-DF87-CA18-5F2A-16405B73A71E}"/>
              </a:ext>
            </a:extLst>
          </p:cNvPr>
          <p:cNvCxnSpPr>
            <a:stCxn id="11" idx="2"/>
            <a:endCxn id="16" idx="0"/>
          </p:cNvCxnSpPr>
          <p:nvPr/>
        </p:nvCxnSpPr>
        <p:spPr>
          <a:xfrm rot="16200000" flipH="1">
            <a:off x="5436477" y="2777356"/>
            <a:ext cx="1245476" cy="346845"/>
          </a:xfrm>
          <a:prstGeom prst="bentConnector3">
            <a:avLst>
              <a:gd name="adj1" fmla="val 49156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7A15E226-B4FC-93BD-EA4D-585A22888F0B}"/>
              </a:ext>
            </a:extLst>
          </p:cNvPr>
          <p:cNvCxnSpPr>
            <a:cxnSpLocks/>
          </p:cNvCxnSpPr>
          <p:nvPr/>
        </p:nvCxnSpPr>
        <p:spPr>
          <a:xfrm>
            <a:off x="6232636" y="2937640"/>
            <a:ext cx="2606564" cy="1744718"/>
          </a:xfrm>
          <a:prstGeom prst="bentConnector3">
            <a:avLst>
              <a:gd name="adj1" fmla="val 100403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3371976A-7A11-A502-ABDD-D253E27D62DB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8847081" y="2937640"/>
            <a:ext cx="1807784" cy="420415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53A376BE-F7FD-4D8E-280B-6C2299339575}"/>
              </a:ext>
            </a:extLst>
          </p:cNvPr>
          <p:cNvCxnSpPr>
            <a:cxnSpLocks/>
            <a:endCxn id="15" idx="0"/>
          </p:cNvCxnSpPr>
          <p:nvPr/>
        </p:nvCxnSpPr>
        <p:spPr>
          <a:xfrm rot="10800000" flipV="1">
            <a:off x="3563008" y="2937636"/>
            <a:ext cx="2309651" cy="1744721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7C3AE50A-1779-CCB7-4A1D-DD120115F60F}"/>
              </a:ext>
            </a:extLst>
          </p:cNvPr>
          <p:cNvCxnSpPr>
            <a:cxnSpLocks/>
            <a:endCxn id="14" idx="0"/>
          </p:cNvCxnSpPr>
          <p:nvPr/>
        </p:nvCxnSpPr>
        <p:spPr>
          <a:xfrm rot="10800000" flipV="1">
            <a:off x="1829615" y="2937637"/>
            <a:ext cx="1725513" cy="420417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67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9F682-E0BF-BCD2-7322-D90BED143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9F1EE-C2CD-A272-D7B7-80A46B665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269" y="801569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Diagnostics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243EA-B994-D523-C71F-CBD77DA1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pic>
        <p:nvPicPr>
          <p:cNvPr id="16" name="Picture 15" descr="Magnifier placed on a white background">
            <a:extLst>
              <a:ext uri="{FF2B5EF4-FFF2-40B4-BE49-F238E27FC236}">
                <a16:creationId xmlns:a16="http://schemas.microsoft.com/office/drawing/2014/main" id="{4CA157EA-D84C-C0ED-AB4B-24E2A1ED76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9131" y="2619009"/>
            <a:ext cx="7315200" cy="48768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107188-4667-58AE-5657-B90D0B7DA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EBA38-9618-DCC4-F49E-E9CFC9EF5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680" y="1844007"/>
            <a:ext cx="478308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u="sng" dirty="0"/>
              <a:t>Purpose</a:t>
            </a:r>
          </a:p>
          <a:p>
            <a:pPr lvl="1"/>
            <a:r>
              <a:rPr lang="en-US" sz="2800" dirty="0"/>
              <a:t>Outbreaks</a:t>
            </a:r>
          </a:p>
          <a:p>
            <a:pPr lvl="1"/>
            <a:r>
              <a:rPr lang="en-US" sz="2800" dirty="0"/>
              <a:t>FAD Investigations</a:t>
            </a:r>
          </a:p>
          <a:p>
            <a:pPr lvl="1"/>
            <a:r>
              <a:rPr lang="en-US" sz="2800" dirty="0"/>
              <a:t>Surveillance</a:t>
            </a:r>
          </a:p>
          <a:p>
            <a:pPr lvl="1"/>
            <a:r>
              <a:rPr lang="en-US" sz="2800" dirty="0"/>
              <a:t>General Diagnostics</a:t>
            </a:r>
          </a:p>
          <a:p>
            <a:pPr lvl="1"/>
            <a:r>
              <a:rPr lang="en-US" sz="2800" dirty="0"/>
              <a:t>Import/Export</a:t>
            </a:r>
          </a:p>
          <a:p>
            <a:pPr lvl="1"/>
            <a:r>
              <a:rPr lang="en-US" sz="2800" dirty="0"/>
              <a:t>Interstate Movement</a:t>
            </a:r>
          </a:p>
          <a:p>
            <a:pPr lvl="1"/>
            <a:r>
              <a:rPr lang="en-US" sz="2800" dirty="0"/>
              <a:t>Research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8CA8FB6-88BF-BA8B-F3BA-8248C2AB0401}"/>
              </a:ext>
            </a:extLst>
          </p:cNvPr>
          <p:cNvSpPr txBox="1">
            <a:spLocks/>
          </p:cNvSpPr>
          <p:nvPr/>
        </p:nvSpPr>
        <p:spPr>
          <a:xfrm>
            <a:off x="1272146" y="1844007"/>
            <a:ext cx="533265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u="sng" dirty="0"/>
              <a:t>Case Load</a:t>
            </a:r>
          </a:p>
          <a:p>
            <a:pPr lvl="1"/>
            <a:r>
              <a:rPr lang="en-US" sz="2800" dirty="0"/>
              <a:t>~15,000 Accessions per year</a:t>
            </a:r>
          </a:p>
          <a:p>
            <a:pPr lvl="1"/>
            <a:r>
              <a:rPr lang="en-US" sz="2800" dirty="0"/>
              <a:t>~70,000 Samples per year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29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6E400-86D9-13F5-4791-E9D28D8A7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652C2-1713-497C-51C5-22996EFBE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269" y="801569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Diagnostics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307730-A690-7ACD-2E84-4015BE9E0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404A6C-9C20-CC58-870D-1AFBA4DAA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1CD8B05-1EF5-AEFE-BB31-5C0A28EFED30}"/>
              </a:ext>
            </a:extLst>
          </p:cNvPr>
          <p:cNvSpPr txBox="1">
            <a:spLocks/>
          </p:cNvSpPr>
          <p:nvPr/>
        </p:nvSpPr>
        <p:spPr>
          <a:xfrm>
            <a:off x="2466680" y="1656583"/>
            <a:ext cx="336704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3200" u="sng" dirty="0"/>
          </a:p>
          <a:p>
            <a:pPr marL="457200" lvl="1" indent="0">
              <a:buNone/>
            </a:pPr>
            <a:r>
              <a:rPr lang="en-US" sz="2800" b="1" dirty="0"/>
              <a:t>Viruses</a:t>
            </a:r>
          </a:p>
          <a:p>
            <a:pPr lvl="1"/>
            <a:r>
              <a:rPr lang="en-US" sz="2800" dirty="0"/>
              <a:t>Influenza A</a:t>
            </a:r>
          </a:p>
          <a:p>
            <a:pPr lvl="1"/>
            <a:r>
              <a:rPr lang="en-US" sz="2800" dirty="0"/>
              <a:t>Avian Paramyxovirus</a:t>
            </a:r>
          </a:p>
          <a:p>
            <a:pPr lvl="1"/>
            <a:r>
              <a:rPr lang="en-US" sz="2800" dirty="0"/>
              <a:t>SARS</a:t>
            </a:r>
          </a:p>
          <a:p>
            <a:pPr lvl="1"/>
            <a:r>
              <a:rPr lang="en-US" sz="2800" dirty="0"/>
              <a:t>FMD</a:t>
            </a:r>
          </a:p>
          <a:p>
            <a:pPr lvl="1"/>
            <a:r>
              <a:rPr lang="en-US" sz="2800" dirty="0"/>
              <a:t>ASF</a:t>
            </a:r>
            <a:endParaRPr lang="en-US" sz="2400" dirty="0"/>
          </a:p>
          <a:p>
            <a:pPr marL="457200" lvl="1" indent="0">
              <a:buNone/>
            </a:pPr>
            <a:endParaRPr lang="en-US" sz="2800" dirty="0"/>
          </a:p>
          <a:p>
            <a:pPr lvl="1"/>
            <a:endParaRPr lang="en-US" sz="28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pic>
        <p:nvPicPr>
          <p:cNvPr id="6" name="Picture 5" descr="A close-up of a virus&#10;&#10;Description automatically generated">
            <a:extLst>
              <a:ext uri="{FF2B5EF4-FFF2-40B4-BE49-F238E27FC236}">
                <a16:creationId xmlns:a16="http://schemas.microsoft.com/office/drawing/2014/main" id="{BE7986B2-7447-8C8C-2B26-4945B59507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2" r="18630"/>
          <a:stretch/>
        </p:blipFill>
        <p:spPr>
          <a:xfrm>
            <a:off x="4175294" y="4730869"/>
            <a:ext cx="3157659" cy="2906110"/>
          </a:xfrm>
          <a:prstGeom prst="rect">
            <a:avLst/>
          </a:prstGeom>
        </p:spPr>
      </p:pic>
      <p:pic>
        <p:nvPicPr>
          <p:cNvPr id="10" name="Picture 9" descr="A close-up of a microscope&#10;&#10;Description automatically generated">
            <a:extLst>
              <a:ext uri="{FF2B5EF4-FFF2-40B4-BE49-F238E27FC236}">
                <a16:creationId xmlns:a16="http://schemas.microsoft.com/office/drawing/2014/main" id="{FADA9C99-094C-6354-E47C-389A0D3920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636" y="0"/>
            <a:ext cx="3415766" cy="319705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069DD03-FF70-2198-15C0-6C64716825AC}"/>
              </a:ext>
            </a:extLst>
          </p:cNvPr>
          <p:cNvSpPr txBox="1">
            <a:spLocks/>
          </p:cNvSpPr>
          <p:nvPr/>
        </p:nvSpPr>
        <p:spPr>
          <a:xfrm>
            <a:off x="225141" y="1663864"/>
            <a:ext cx="39905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3200" u="sng" dirty="0"/>
          </a:p>
          <a:p>
            <a:pPr marL="457200" lvl="1" indent="0">
              <a:buNone/>
            </a:pPr>
            <a:r>
              <a:rPr lang="en-US" sz="2800" b="1" dirty="0"/>
              <a:t>Bacteria</a:t>
            </a:r>
          </a:p>
          <a:p>
            <a:pPr lvl="1"/>
            <a:r>
              <a:rPr lang="en-US" sz="2800" dirty="0"/>
              <a:t>Tuberculosis</a:t>
            </a:r>
          </a:p>
          <a:p>
            <a:pPr lvl="1"/>
            <a:r>
              <a:rPr lang="en-US" sz="2800" dirty="0"/>
              <a:t>Brucellosis</a:t>
            </a:r>
          </a:p>
          <a:p>
            <a:pPr lvl="1"/>
            <a:r>
              <a:rPr lang="en-US" sz="2800" dirty="0"/>
              <a:t>Salmonella</a:t>
            </a:r>
          </a:p>
          <a:p>
            <a:pPr lvl="1"/>
            <a:r>
              <a:rPr lang="en-US" sz="2800" dirty="0" err="1"/>
              <a:t>Taylorella</a:t>
            </a:r>
            <a:endParaRPr lang="en-US" sz="2800" dirty="0"/>
          </a:p>
          <a:p>
            <a:pPr lvl="1"/>
            <a:r>
              <a:rPr lang="en-US" sz="2800" dirty="0"/>
              <a:t>General ID</a:t>
            </a:r>
          </a:p>
          <a:p>
            <a:pPr marL="457200" lvl="1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2800" dirty="0"/>
          </a:p>
          <a:p>
            <a:pPr lvl="1"/>
            <a:endParaRPr lang="en-US" sz="28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51D661-C6E2-4BE4-C511-8D289743EFAD}"/>
              </a:ext>
            </a:extLst>
          </p:cNvPr>
          <p:cNvSpPr txBox="1">
            <a:spLocks/>
          </p:cNvSpPr>
          <p:nvPr/>
        </p:nvSpPr>
        <p:spPr>
          <a:xfrm>
            <a:off x="5001361" y="1626335"/>
            <a:ext cx="35246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3200" u="sng" dirty="0"/>
          </a:p>
          <a:p>
            <a:pPr marL="457200" lvl="1" indent="0">
              <a:buNone/>
            </a:pPr>
            <a:r>
              <a:rPr lang="en-US" sz="2800" b="1" dirty="0"/>
              <a:t>Eukaryotes</a:t>
            </a:r>
          </a:p>
          <a:p>
            <a:pPr lvl="1"/>
            <a:r>
              <a:rPr lang="en-US" sz="2800" dirty="0" err="1"/>
              <a:t>Haemoparasites</a:t>
            </a:r>
            <a:endParaRPr lang="en-US" sz="2800" dirty="0"/>
          </a:p>
          <a:p>
            <a:pPr lvl="1"/>
            <a:r>
              <a:rPr lang="en-US" sz="2800" dirty="0"/>
              <a:t>Ectoparasites</a:t>
            </a:r>
          </a:p>
          <a:p>
            <a:pPr lvl="1"/>
            <a:r>
              <a:rPr lang="en-US" sz="2800" dirty="0"/>
              <a:t>Intestinal parasites</a:t>
            </a:r>
          </a:p>
          <a:p>
            <a:pPr lvl="1"/>
            <a:r>
              <a:rPr lang="en-US" sz="2800" dirty="0"/>
              <a:t>Host verification</a:t>
            </a:r>
            <a:endParaRPr lang="en-US" sz="2400" dirty="0"/>
          </a:p>
          <a:p>
            <a:pPr marL="457200" lvl="1" indent="0">
              <a:buNone/>
            </a:pPr>
            <a:endParaRPr lang="en-US" sz="2800" dirty="0"/>
          </a:p>
          <a:p>
            <a:pPr lvl="1"/>
            <a:endParaRPr lang="en-US" sz="28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9FE1B53-543E-8381-0031-0532890029BF}"/>
              </a:ext>
            </a:extLst>
          </p:cNvPr>
          <p:cNvSpPr txBox="1">
            <a:spLocks/>
          </p:cNvSpPr>
          <p:nvPr/>
        </p:nvSpPr>
        <p:spPr>
          <a:xfrm>
            <a:off x="7848644" y="1626335"/>
            <a:ext cx="39707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3200" u="sng" dirty="0"/>
          </a:p>
          <a:p>
            <a:pPr marL="457200" lvl="1" indent="0">
              <a:buNone/>
            </a:pPr>
            <a:r>
              <a:rPr lang="en-US" sz="2800" b="1" dirty="0"/>
              <a:t>Other</a:t>
            </a:r>
          </a:p>
          <a:p>
            <a:pPr lvl="1"/>
            <a:r>
              <a:rPr lang="en-US" sz="2800" dirty="0"/>
              <a:t>Prions</a:t>
            </a:r>
          </a:p>
          <a:p>
            <a:pPr lvl="1"/>
            <a:r>
              <a:rPr lang="en-US" sz="2800" dirty="0"/>
              <a:t>Analytical chemistry</a:t>
            </a:r>
          </a:p>
          <a:p>
            <a:pPr marL="457200" lvl="1" indent="0">
              <a:buNone/>
            </a:pPr>
            <a:endParaRPr lang="en-US" sz="2800" dirty="0"/>
          </a:p>
          <a:p>
            <a:pPr lvl="1"/>
            <a:endParaRPr lang="en-US" sz="28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8076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C9B6-F921-BEBF-CF45-C4C1BA9CB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5955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Sequencing Capabilities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D34D-A399-FF52-E0FB-1A4A7FDE4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4343" y="2041518"/>
            <a:ext cx="4511565" cy="4351338"/>
          </a:xfrm>
        </p:spPr>
        <p:txBody>
          <a:bodyPr/>
          <a:lstStyle/>
          <a:p>
            <a:r>
              <a:rPr lang="en-US" dirty="0"/>
              <a:t>Short Read</a:t>
            </a:r>
          </a:p>
          <a:p>
            <a:pPr lvl="1"/>
            <a:r>
              <a:rPr lang="en-US" dirty="0"/>
              <a:t>Illumina </a:t>
            </a:r>
            <a:r>
              <a:rPr lang="en-US" dirty="0" err="1"/>
              <a:t>iSeq</a:t>
            </a:r>
            <a:endParaRPr lang="en-US" dirty="0"/>
          </a:p>
          <a:p>
            <a:pPr lvl="1"/>
            <a:r>
              <a:rPr lang="en-US" dirty="0"/>
              <a:t>Illumina </a:t>
            </a:r>
            <a:r>
              <a:rPr lang="en-US" dirty="0" err="1"/>
              <a:t>MiSeqs</a:t>
            </a:r>
            <a:endParaRPr lang="en-US" dirty="0"/>
          </a:p>
          <a:p>
            <a:pPr lvl="1"/>
            <a:r>
              <a:rPr lang="en-US" dirty="0"/>
              <a:t>Illumina </a:t>
            </a:r>
            <a:r>
              <a:rPr lang="en-US" dirty="0" err="1"/>
              <a:t>NextSeqs</a:t>
            </a:r>
            <a:endParaRPr lang="en-US" dirty="0"/>
          </a:p>
          <a:p>
            <a:r>
              <a:rPr lang="en-US" dirty="0"/>
              <a:t>Long Read</a:t>
            </a:r>
          </a:p>
          <a:p>
            <a:pPr lvl="1"/>
            <a:r>
              <a:rPr lang="en-US" dirty="0"/>
              <a:t>ONT </a:t>
            </a:r>
            <a:r>
              <a:rPr lang="en-US" dirty="0" err="1"/>
              <a:t>MinION</a:t>
            </a:r>
            <a:endParaRPr lang="en-US" dirty="0"/>
          </a:p>
          <a:p>
            <a:pPr lvl="1"/>
            <a:r>
              <a:rPr lang="en-US" dirty="0"/>
              <a:t>ONT </a:t>
            </a:r>
            <a:r>
              <a:rPr lang="en-US" dirty="0" err="1"/>
              <a:t>GridION</a:t>
            </a:r>
            <a:endParaRPr lang="en-US" dirty="0"/>
          </a:p>
          <a:p>
            <a:pPr lvl="1"/>
            <a:r>
              <a:rPr lang="en-US" dirty="0"/>
              <a:t>ONT </a:t>
            </a:r>
            <a:r>
              <a:rPr lang="en-US" dirty="0" err="1"/>
              <a:t>PromethION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BC2753-51DC-C56C-76B8-082A47A8C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5A17F1-7EEB-8D1B-1245-5B90D5B1A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-up of a device&#10;&#10;Description automatically generated">
            <a:extLst>
              <a:ext uri="{FF2B5EF4-FFF2-40B4-BE49-F238E27FC236}">
                <a16:creationId xmlns:a16="http://schemas.microsoft.com/office/drawing/2014/main" id="{184D679E-D417-FFC9-8ED3-A7B3E3DB6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661" y="4174643"/>
            <a:ext cx="3124200" cy="2603500"/>
          </a:xfrm>
          <a:prstGeom prst="rect">
            <a:avLst/>
          </a:prstGeom>
        </p:spPr>
      </p:pic>
      <p:pic>
        <p:nvPicPr>
          <p:cNvPr id="9" name="Picture 8" descr="A close-up of a machine&#10;&#10;Description automatically generated">
            <a:extLst>
              <a:ext uri="{FF2B5EF4-FFF2-40B4-BE49-F238E27FC236}">
                <a16:creationId xmlns:a16="http://schemas.microsoft.com/office/drawing/2014/main" id="{34FACE9F-AF74-DEBF-1DD1-61C51BC9D6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620" y="461397"/>
            <a:ext cx="5084380" cy="406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21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DFD82-50A3-980C-78A6-7DE1DC6DA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Sample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9E1F0-FA12-9059-FDB4-A137E75F9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006600"/>
            <a:ext cx="10515600" cy="4351338"/>
          </a:xfrm>
        </p:spPr>
        <p:txBody>
          <a:bodyPr/>
          <a:lstStyle/>
          <a:p>
            <a:r>
              <a:rPr lang="en-US" dirty="0"/>
              <a:t>Organisms of interest</a:t>
            </a:r>
          </a:p>
          <a:p>
            <a:pPr marL="457200" lvl="1" indent="0">
              <a:buNone/>
            </a:pPr>
            <a:r>
              <a:rPr lang="en-US" dirty="0"/>
              <a:t>For example,</a:t>
            </a:r>
          </a:p>
          <a:p>
            <a:pPr lvl="1"/>
            <a:r>
              <a:rPr lang="en-US" dirty="0"/>
              <a:t>HPAI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Mycobacterium tuberculosis complex</a:t>
            </a:r>
          </a:p>
          <a:p>
            <a:r>
              <a:rPr lang="en-US" dirty="0"/>
              <a:t>Broad, diverse datasets</a:t>
            </a:r>
          </a:p>
          <a:p>
            <a:r>
              <a:rPr lang="en-US" i="1" dirty="0"/>
              <a:t>Metadata can be a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1BFBC-E636-0841-489B-D1BC86C24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951FCB9-9668-039A-7965-A99E035FB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638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C290B-1BBA-AC9F-4D92-8763984F4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A8EE9A-BA7B-ABDC-65A7-EB9A59301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BD285-8544-BBAF-98B0-5EFB500B0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9FB3D22-0919-E588-7E4D-59BCB277A19F}"/>
              </a:ext>
            </a:extLst>
          </p:cNvPr>
          <p:cNvSpPr txBox="1"/>
          <p:nvPr/>
        </p:nvSpPr>
        <p:spPr>
          <a:xfrm>
            <a:off x="386934" y="784616"/>
            <a:ext cx="113112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National Animal Health Laboratory Network </a:t>
            </a:r>
          </a:p>
          <a:p>
            <a:pPr algn="ctr"/>
            <a:r>
              <a:rPr lang="en-US" sz="4400" b="1" dirty="0"/>
              <a:t>(NAHLN)</a:t>
            </a:r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F226A326-64C8-67ED-74A5-B4DC4A8EDC51}"/>
              </a:ext>
            </a:extLst>
          </p:cNvPr>
          <p:cNvSpPr/>
          <p:nvPr/>
        </p:nvSpPr>
        <p:spPr>
          <a:xfrm>
            <a:off x="6400800" y="2281035"/>
            <a:ext cx="3856383" cy="2103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7955689-8CFC-8D06-8636-BF7BA4565AB1}"/>
              </a:ext>
            </a:extLst>
          </p:cNvPr>
          <p:cNvSpPr/>
          <p:nvPr/>
        </p:nvSpPr>
        <p:spPr>
          <a:xfrm>
            <a:off x="4081670" y="6104288"/>
            <a:ext cx="1656521" cy="5060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9" name="Picture 248">
            <a:extLst>
              <a:ext uri="{FF2B5EF4-FFF2-40B4-BE49-F238E27FC236}">
                <a16:creationId xmlns:a16="http://schemas.microsoft.com/office/drawing/2014/main" id="{466DBA09-6028-C782-F7C3-11915D72122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426" y="2109325"/>
            <a:ext cx="7165250" cy="42479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40E374-A478-8861-6120-9A8303C321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283" y="2056382"/>
            <a:ext cx="4465983" cy="318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2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3A81CC-EA1C-CD50-159B-D2DB45702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A0FEAC7-BC13-553A-0B6A-6A98DB180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D4922F-57E9-D368-370E-BC25D65BCD18}"/>
              </a:ext>
            </a:extLst>
          </p:cNvPr>
          <p:cNvSpPr txBox="1"/>
          <p:nvPr/>
        </p:nvSpPr>
        <p:spPr>
          <a:xfrm>
            <a:off x="8816970" y="961652"/>
            <a:ext cx="1997779" cy="14439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rPr>
              <a:t>Currently there are 63 NAHLN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rPr>
              <a:t>laboratories 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rPr>
              <a:t>in 42 states.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E57203-9B8A-8177-D78D-502FC7C2DCF9}"/>
              </a:ext>
            </a:extLst>
          </p:cNvPr>
          <p:cNvSpPr txBox="1"/>
          <p:nvPr/>
        </p:nvSpPr>
        <p:spPr>
          <a:xfrm>
            <a:off x="9331300" y="2686653"/>
            <a:ext cx="2590272" cy="20613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"/>
              <a:tabLst/>
              <a:defRPr/>
            </a:pPr>
            <a:r>
              <a:rPr lang="en-US" b="1" dirty="0">
                <a:solidFill>
                  <a:srgbClr val="70AD47">
                    <a:lumMod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35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Level 1 Labs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en-US" b="1" dirty="0">
                <a:solidFill>
                  <a:srgbClr val="70AD47">
                    <a:lumMod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Branch Labs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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24 Level 2 Labs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3 Branch Labs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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2 Level 3 Labs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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2 Affiliate Lab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34740D-1DA6-E8EE-C9AC-F087E5A90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54" y="1170109"/>
            <a:ext cx="8246116" cy="55354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B98F9E-11E1-06AF-AF56-E7CB6C42A8EB}"/>
              </a:ext>
            </a:extLst>
          </p:cNvPr>
          <p:cNvSpPr/>
          <p:nvPr/>
        </p:nvSpPr>
        <p:spPr>
          <a:xfrm>
            <a:off x="6768123" y="5658338"/>
            <a:ext cx="844062" cy="2445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D47674-ED9E-CBF6-1308-FAB6138894D0}"/>
              </a:ext>
            </a:extLst>
          </p:cNvPr>
          <p:cNvSpPr/>
          <p:nvPr/>
        </p:nvSpPr>
        <p:spPr>
          <a:xfrm>
            <a:off x="6096000" y="1170109"/>
            <a:ext cx="1008185" cy="244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D60A0C-5317-D223-DF30-7C8F3CCCC15F}"/>
              </a:ext>
            </a:extLst>
          </p:cNvPr>
          <p:cNvSpPr/>
          <p:nvPr/>
        </p:nvSpPr>
        <p:spPr>
          <a:xfrm>
            <a:off x="3375031" y="6343630"/>
            <a:ext cx="4237154" cy="414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282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3F095-C5AF-C349-3DC6-45BC9FF9E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D5203C-0159-D09C-2CF5-91B93B8F7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01" y="353986"/>
            <a:ext cx="4045158" cy="36196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543742-B2EC-4CB1-3609-24D6CCBE7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060" y="867266"/>
            <a:ext cx="11199043" cy="0"/>
          </a:xfrm>
          <a:prstGeom prst="line">
            <a:avLst/>
          </a:prstGeom>
          <a:ln>
            <a:solidFill>
              <a:srgbClr val="0059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AEB59AF-DA92-E230-DD44-B7456FA055FF}"/>
              </a:ext>
            </a:extLst>
          </p:cNvPr>
          <p:cNvSpPr txBox="1"/>
          <p:nvPr/>
        </p:nvSpPr>
        <p:spPr>
          <a:xfrm>
            <a:off x="1288559" y="1950526"/>
            <a:ext cx="5092116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African Swine Fever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Bovine Spongiform Encephalopathy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Classical Swine Fever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Chronic Wasting Disease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Foot and Mouth Disease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Influenza A Virus-Avian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Influenza A Virus-Swine</a:t>
            </a:r>
          </a:p>
          <a:p>
            <a:pPr marL="800100" lvl="1" indent="-342900">
              <a:buClr>
                <a:schemeClr val="tx2">
                  <a:lumMod val="50000"/>
                </a:schemeClr>
              </a:buClr>
              <a:buFont typeface="Wingdings" panose="05000000000000000000" pitchFamily="2" charset="2"/>
              <a:buChar char="§"/>
              <a:defRPr/>
            </a:pPr>
            <a:endParaRPr lang="en-US" sz="2400" dirty="0"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6A4EF-C31F-5C70-A0FD-FFEA157D0BA6}"/>
              </a:ext>
            </a:extLst>
          </p:cNvPr>
          <p:cNvSpPr txBox="1"/>
          <p:nvPr/>
        </p:nvSpPr>
        <p:spPr>
          <a:xfrm>
            <a:off x="6042581" y="1894330"/>
            <a:ext cx="5646017" cy="4855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Infectious Salmon Anemia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Newcastle Disease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Pseudorabies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Scrapie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Spring Viremia of Carp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Viral Hemorrhagic Septicemia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cs typeface="Arial" panose="020B0604020202020204" pitchFamily="34" charset="0"/>
              </a:rPr>
              <a:t>Vesicular Stomatitis Virus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cs typeface="Arial"/>
              </a:rPr>
              <a:t>Antimicrobial Resistance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52CA61D-E092-629C-AA5F-298BCA2911EE}"/>
              </a:ext>
            </a:extLst>
          </p:cNvPr>
          <p:cNvSpPr txBox="1">
            <a:spLocks/>
          </p:cNvSpPr>
          <p:nvPr/>
        </p:nvSpPr>
        <p:spPr>
          <a:xfrm>
            <a:off x="680605" y="867266"/>
            <a:ext cx="10612073" cy="11776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Current standardized methods and PTs </a:t>
            </a:r>
            <a:r>
              <a:rPr lang="en-US" altLang="en-US" sz="32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provided by the National Veterinary Services Laboratories</a:t>
            </a:r>
          </a:p>
        </p:txBody>
      </p:sp>
    </p:spTree>
    <p:extLst>
      <p:ext uri="{BB962C8B-B14F-4D97-AF65-F5344CB8AC3E}">
        <p14:creationId xmlns:p14="http://schemas.microsoft.com/office/powerpoint/2010/main" val="704906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8379</TotalTime>
  <Words>412</Words>
  <Application>Microsoft Macintosh PowerPoint</Application>
  <PresentationFormat>Widescreen</PresentationFormat>
  <Paragraphs>122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Franklin Gothic Book</vt:lpstr>
      <vt:lpstr>Wingdings</vt:lpstr>
      <vt:lpstr>Office Theme</vt:lpstr>
      <vt:lpstr>Overview of the NVSL</vt:lpstr>
      <vt:lpstr>PowerPoint Presentation</vt:lpstr>
      <vt:lpstr>Diagnostics</vt:lpstr>
      <vt:lpstr>Diagnostics</vt:lpstr>
      <vt:lpstr>Sequencing Capabilities</vt:lpstr>
      <vt:lpstr>Sample Repositories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Harris, Beth - MRP-APHIS</dc:creator>
  <cp:lastModifiedBy>Hicks, Jessica - MRP-APHIS</cp:lastModifiedBy>
  <cp:revision>5</cp:revision>
  <dcterms:created xsi:type="dcterms:W3CDTF">2024-05-15T17:11:22Z</dcterms:created>
  <dcterms:modified xsi:type="dcterms:W3CDTF">2024-05-21T12:52:50Z</dcterms:modified>
</cp:coreProperties>
</file>

<file path=docProps/thumbnail.jpeg>
</file>